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7" r:id="rId7"/>
    <p:sldId id="286" r:id="rId8"/>
    <p:sldId id="264" r:id="rId9"/>
    <p:sldId id="262" r:id="rId10"/>
    <p:sldId id="263" r:id="rId11"/>
    <p:sldId id="284" r:id="rId12"/>
    <p:sldId id="270" r:id="rId13"/>
    <p:sldId id="271" r:id="rId14"/>
    <p:sldId id="269" r:id="rId15"/>
    <p:sldId id="285" r:id="rId16"/>
    <p:sldId id="275" r:id="rId17"/>
    <p:sldId id="291" r:id="rId18"/>
    <p:sldId id="289" r:id="rId19"/>
    <p:sldId id="290" r:id="rId20"/>
    <p:sldId id="273" r:id="rId21"/>
    <p:sldId id="278" r:id="rId22"/>
    <p:sldId id="292" r:id="rId23"/>
    <p:sldId id="293" r:id="rId24"/>
    <p:sldId id="294" r:id="rId25"/>
    <p:sldId id="295" r:id="rId26"/>
    <p:sldId id="288" r:id="rId27"/>
    <p:sldId id="277" r:id="rId28"/>
    <p:sldId id="287" r:id="rId29"/>
    <p:sldId id="266" r:id="rId30"/>
    <p:sldId id="272" r:id="rId31"/>
    <p:sldId id="27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395426-04DB-4E44-97A9-B78DC19FD184}">
  <a:tblStyle styleId="{87395426-04DB-4E44-97A9-B78DC19FD18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38"/>
    <p:restoredTop sz="96000"/>
  </p:normalViewPr>
  <p:slideViewPr>
    <p:cSldViewPr snapToGrid="0" snapToObjects="1">
      <p:cViewPr>
        <p:scale>
          <a:sx n="100" d="100"/>
          <a:sy n="100" d="100"/>
        </p:scale>
        <p:origin x="1032" y="1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80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617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80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712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127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425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82A2E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78378" y="1583350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78378" y="3144850"/>
            <a:ext cx="65505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182A2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419400" cy="819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SzPct val="100000"/>
              <a:buFont typeface="Montserrat"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1434145" y="1219732"/>
            <a:ext cx="296600" cy="2038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noFill/>
                <a:latin typeface="Montserrat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164100" y="2925350"/>
            <a:ext cx="6815699" cy="157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164100" y="2774575"/>
            <a:ext cx="3308099" cy="215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671601" y="2774575"/>
            <a:ext cx="3308099" cy="215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163999" y="2931400"/>
            <a:ext cx="2196899" cy="1994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3473454" y="2931400"/>
            <a:ext cx="2196899" cy="1994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5782909" y="2931400"/>
            <a:ext cx="2196899" cy="1994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295200" y="1034400"/>
            <a:ext cx="574499" cy="574499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D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182A2E"/>
              </a:buClr>
              <a:buSzPct val="100000"/>
              <a:buFont typeface="Montserrat"/>
              <a:buNone/>
              <a:defRPr sz="6000" b="1">
                <a:solidFill>
                  <a:srgbClr val="182A2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4100" y="3105148"/>
            <a:ext cx="6815699" cy="13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82A2E"/>
              </a:buClr>
              <a:buFont typeface="Didact Gothic"/>
              <a:buChar char="∎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480"/>
              </a:spcBef>
              <a:buClr>
                <a:srgbClr val="182A2E"/>
              </a:buClr>
              <a:buFont typeface="Didact Gothic"/>
              <a:buChar char="□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480"/>
              </a:spcBef>
              <a:buClr>
                <a:srgbClr val="182A2E"/>
              </a:buClr>
              <a:buFont typeface="Didact Gothic"/>
              <a:buChar char="▪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360"/>
              </a:spcBef>
              <a:buClr>
                <a:srgbClr val="182A2E"/>
              </a:buClr>
              <a:buFont typeface="Didact Gothic"/>
              <a:buChar char="▫"/>
              <a:defRPr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/>
          <p:cNvPicPr preferRelativeResize="0"/>
          <p:nvPr/>
        </p:nvPicPr>
        <p:blipFill rotWithShape="1">
          <a:blip r:embed="rId3">
            <a:alphaModFix amt="15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ctrTitle"/>
          </p:nvPr>
        </p:nvSpPr>
        <p:spPr>
          <a:xfrm>
            <a:off x="1176778" y="1610825"/>
            <a:ext cx="63468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err="1" smtClean="0"/>
              <a:t>ArtReader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sz="2800" dirty="0" err="1" smtClean="0"/>
              <a:t>Learn</a:t>
            </a:r>
            <a:r>
              <a:rPr lang="it-IT" sz="2800" dirty="0" smtClean="0"/>
              <a:t> </a:t>
            </a:r>
            <a:r>
              <a:rPr lang="it-IT" sz="2800" dirty="0" err="1" smtClean="0"/>
              <a:t>Faster</a:t>
            </a:r>
            <a:r>
              <a:rPr lang="it-IT" sz="2800" dirty="0" smtClean="0"/>
              <a:t>, </a:t>
            </a:r>
            <a:r>
              <a:rPr lang="it-IT" sz="2800" dirty="0" err="1" smtClean="0"/>
              <a:t>Learn</a:t>
            </a:r>
            <a:r>
              <a:rPr lang="it-IT" sz="2800" dirty="0" smtClean="0"/>
              <a:t> More</a:t>
            </a:r>
            <a:endParaRPr lang="en" sz="28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78" y="558799"/>
            <a:ext cx="1807722" cy="17662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4BA8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164100" y="3419350"/>
            <a:ext cx="3308099" cy="150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Primario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it-IT" dirty="0" smtClean="0"/>
              <a:t>Abbiamo scelto un colore moderno ma non troppo acceso per evitare che causi disturbi all’attenzione, lo proponiamo sia nell’</a:t>
            </a:r>
            <a:r>
              <a:rPr lang="it-IT" dirty="0" err="1" smtClean="0"/>
              <a:t>app</a:t>
            </a:r>
            <a:r>
              <a:rPr lang="it-IT" dirty="0" smtClean="0"/>
              <a:t> che nel sito web per i principali controlli</a:t>
            </a:r>
            <a:endParaRPr lang="en" dirty="0"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La scelta dei colori</a:t>
            </a:r>
            <a:endParaRPr lang="en" dirty="0"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xfrm>
            <a:off x="4671600" y="3419350"/>
            <a:ext cx="3308099" cy="150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Secondario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it-IT" dirty="0" smtClean="0"/>
              <a:t>Il colore secondario è decisamente acceso e risaltante, viene utilizzato per mettere in risalto particolari funzioni o sezioni del client</a:t>
            </a:r>
            <a:endParaRPr lang="en" dirty="0"/>
          </a:p>
        </p:txBody>
      </p:sp>
      <p:sp>
        <p:nvSpPr>
          <p:cNvPr id="120" name="Shape 120"/>
          <p:cNvSpPr/>
          <p:nvPr/>
        </p:nvSpPr>
        <p:spPr>
          <a:xfrm>
            <a:off x="1414248" y="116331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Immagin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34" y="2177748"/>
            <a:ext cx="1226007" cy="1356852"/>
          </a:xfrm>
          <a:prstGeom prst="rect">
            <a:avLst/>
          </a:prstGeom>
        </p:spPr>
      </p:pic>
      <p:pic>
        <p:nvPicPr>
          <p:cNvPr id="6" name="Immagin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41" y="1184961"/>
            <a:ext cx="1233282" cy="135685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999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Numeri e statistiche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37968" y="1155175"/>
            <a:ext cx="284695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i="0" smtClean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2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ctrTitle" idx="4294967295"/>
          </p:nvPr>
        </p:nvSpPr>
        <p:spPr>
          <a:xfrm>
            <a:off x="-409575" y="1991850"/>
            <a:ext cx="9906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14400" dirty="0" smtClean="0"/>
              <a:t>10,000+</a:t>
            </a:r>
            <a:endParaRPr lang="en" sz="14400" dirty="0"/>
          </a:p>
        </p:txBody>
      </p:sp>
      <p:sp>
        <p:nvSpPr>
          <p:cNvPr id="214" name="Shape 214"/>
          <p:cNvSpPr txBox="1">
            <a:spLocks noGrp="1"/>
          </p:cNvSpPr>
          <p:nvPr>
            <p:ph type="subTitle" idx="4294967295"/>
          </p:nvPr>
        </p:nvSpPr>
        <p:spPr>
          <a:xfrm>
            <a:off x="657225" y="3491440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dirty="0" smtClean="0"/>
              <a:t>Righe di codice scritte da </a:t>
            </a:r>
            <a:r>
              <a:rPr lang="it-IT" b="1" dirty="0" smtClean="0"/>
              <a:t>noi</a:t>
            </a:r>
            <a:endParaRPr lang="en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D4AC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ctrTitle" idx="4294967295"/>
          </p:nvPr>
        </p:nvSpPr>
        <p:spPr>
          <a:xfrm>
            <a:off x="685800" y="57179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it-IT" sz="7200" dirty="0" smtClean="0"/>
              <a:t>2000+</a:t>
            </a:r>
            <a:br>
              <a:rPr lang="it-IT" sz="7200" dirty="0" smtClean="0"/>
            </a:br>
            <a:endParaRPr lang="en" sz="7200" dirty="0"/>
          </a:p>
        </p:txBody>
      </p:sp>
      <p:sp>
        <p:nvSpPr>
          <p:cNvPr id="220" name="Shape 220"/>
          <p:cNvSpPr txBox="1">
            <a:spLocks noGrp="1"/>
          </p:cNvSpPr>
          <p:nvPr>
            <p:ph type="subTitle" idx="4294967295"/>
          </p:nvPr>
        </p:nvSpPr>
        <p:spPr>
          <a:xfrm>
            <a:off x="685800" y="14303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lang="it-IT" dirty="0" smtClean="0"/>
          </a:p>
          <a:p>
            <a:pPr lvl="0" algn="l" rtl="0">
              <a:spcBef>
                <a:spcPts val="0"/>
              </a:spcBef>
              <a:buNone/>
            </a:pPr>
            <a:r>
              <a:rPr lang="it-IT" dirty="0" smtClean="0"/>
              <a:t>Lato server</a:t>
            </a:r>
            <a:endParaRPr lang="en" dirty="0"/>
          </a:p>
        </p:txBody>
      </p:sp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678426" y="320069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it-IT" sz="7200" dirty="0" smtClean="0"/>
              <a:t>5000+</a:t>
            </a:r>
            <a:endParaRPr lang="en" sz="7200" dirty="0"/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4294967295"/>
          </p:nvPr>
        </p:nvSpPr>
        <p:spPr>
          <a:xfrm>
            <a:off x="678426" y="40592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lang="it-IT" dirty="0" smtClean="0"/>
          </a:p>
          <a:p>
            <a:pPr lvl="0" algn="l" rtl="0">
              <a:spcBef>
                <a:spcPts val="0"/>
              </a:spcBef>
              <a:buNone/>
            </a:pPr>
            <a:r>
              <a:rPr lang="it-IT" dirty="0" smtClean="0"/>
              <a:t>Applicazione </a:t>
            </a:r>
            <a:r>
              <a:rPr lang="it-IT" dirty="0" err="1" smtClean="0"/>
              <a:t>Android</a:t>
            </a:r>
            <a:endParaRPr lang="en" dirty="0"/>
          </a:p>
        </p:txBody>
      </p:sp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4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it-IT" sz="7200" dirty="0" smtClean="0"/>
              <a:t>2000+</a:t>
            </a:r>
            <a:endParaRPr lang="en" sz="4800" dirty="0"/>
          </a:p>
        </p:txBody>
      </p:sp>
      <p:sp>
        <p:nvSpPr>
          <p:cNvPr id="224" name="Shape 224"/>
          <p:cNvSpPr txBox="1">
            <a:spLocks noGrp="1"/>
          </p:cNvSpPr>
          <p:nvPr>
            <p:ph type="subTitle" idx="4294967295"/>
          </p:nvPr>
        </p:nvSpPr>
        <p:spPr>
          <a:xfrm>
            <a:off x="685800" y="27448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lang="it-IT" dirty="0" smtClean="0"/>
          </a:p>
          <a:p>
            <a:pPr lvl="0" algn="l" rtl="0">
              <a:spcBef>
                <a:spcPts val="0"/>
              </a:spcBef>
              <a:buNone/>
            </a:pPr>
            <a:r>
              <a:rPr lang="it-IT" dirty="0" smtClean="0"/>
              <a:t>Lato web</a:t>
            </a:r>
            <a:endParaRPr lang="en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BA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3317569" y="713188"/>
            <a:ext cx="6137910" cy="2923965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80504" y="2669036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Alcuni dei </a:t>
            </a:r>
            <a:br>
              <a:rPr lang="it-IT" dirty="0" smtClean="0"/>
            </a:br>
            <a:r>
              <a:rPr lang="it-IT" dirty="0" smtClean="0"/>
              <a:t>musei inseriti</a:t>
            </a:r>
            <a:endParaRPr lang="en" dirty="0"/>
          </a:p>
        </p:txBody>
      </p:sp>
      <p:sp>
        <p:nvSpPr>
          <p:cNvPr id="180" name="Shape 180"/>
          <p:cNvSpPr/>
          <p:nvPr/>
        </p:nvSpPr>
        <p:spPr>
          <a:xfrm>
            <a:off x="5073217" y="1313400"/>
            <a:ext cx="700200" cy="202500"/>
          </a:xfrm>
          <a:prstGeom prst="wedgeRectCallout">
            <a:avLst>
              <a:gd name="adj1" fmla="val 84754"/>
              <a:gd name="adj2" fmla="val -4336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000" dirty="0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Louvre</a:t>
            </a:r>
            <a:endParaRPr lang="en" sz="1000" dirty="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81" name="Shape 181"/>
          <p:cNvGrpSpPr/>
          <p:nvPr/>
        </p:nvGrpSpPr>
        <p:grpSpPr>
          <a:xfrm>
            <a:off x="1391580" y="1151142"/>
            <a:ext cx="387932" cy="345970"/>
            <a:chOff x="3927500" y="301425"/>
            <a:chExt cx="461550" cy="411625"/>
          </a:xfrm>
        </p:grpSpPr>
        <p:sp>
          <p:nvSpPr>
            <p:cNvPr id="182" name="Shape 18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Shape 180"/>
          <p:cNvSpPr/>
          <p:nvPr/>
        </p:nvSpPr>
        <p:spPr>
          <a:xfrm>
            <a:off x="3564166" y="1269199"/>
            <a:ext cx="1139008" cy="274512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000" dirty="0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National Gallery California</a:t>
            </a:r>
            <a:endParaRPr lang="en" sz="1000" dirty="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" name="Shape 180"/>
          <p:cNvSpPr/>
          <p:nvPr/>
        </p:nvSpPr>
        <p:spPr>
          <a:xfrm>
            <a:off x="5762535" y="948641"/>
            <a:ext cx="1233668" cy="202501"/>
          </a:xfrm>
          <a:prstGeom prst="wedgeRectCallout">
            <a:avLst>
              <a:gd name="adj1" fmla="val -34959"/>
              <a:gd name="adj2" fmla="val 112911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000" dirty="0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Tate </a:t>
            </a:r>
            <a:r>
              <a:rPr lang="it-IT" sz="1000" dirty="0" err="1" smtClean="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Modern</a:t>
            </a:r>
            <a:endParaRPr lang="en" sz="1000" dirty="0">
              <a:solidFill>
                <a:srgbClr val="FFFF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999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Applicazioni per l’utente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33855" y="1155175"/>
            <a:ext cx="288153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dirty="0" smtClean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3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5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87060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La nostra applicazione</a:t>
            </a:r>
            <a:br>
              <a:rPr lang="it-IT" sz="4800" dirty="0" smtClean="0"/>
            </a:br>
            <a:r>
              <a:rPr lang="it-IT" sz="4800" dirty="0" err="1" smtClean="0"/>
              <a:t>Android</a:t>
            </a: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87060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Homepage</a:t>
            </a: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247"/>
          <p:cNvSpPr txBox="1">
            <a:spLocks/>
          </p:cNvSpPr>
          <p:nvPr/>
        </p:nvSpPr>
        <p:spPr>
          <a:xfrm>
            <a:off x="1164100" y="222960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b="1" dirty="0" smtClean="0"/>
          </a:p>
          <a:p>
            <a:r>
              <a:rPr lang="it-IT" sz="12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200" dirty="0" smtClean="0"/>
              <a:t>Avere suggerimenti intelligenti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200" dirty="0" smtClean="0"/>
              <a:t>Accedere alla cronologia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200" dirty="0" smtClean="0"/>
              <a:t>Accedere alle opere preferite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200" dirty="0" smtClean="0"/>
              <a:t>Effettuare una nuova scansione</a:t>
            </a:r>
          </a:p>
        </p:txBody>
      </p:sp>
      <p:pic>
        <p:nvPicPr>
          <p:cNvPr id="7" name="Immagin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25" y="839001"/>
            <a:ext cx="1888499" cy="3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861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87060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Scansione </a:t>
            </a:r>
            <a:r>
              <a:rPr lang="it-IT" sz="4800" dirty="0" err="1" smtClean="0"/>
              <a:t>Qr</a:t>
            </a: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95" y="1884976"/>
            <a:ext cx="1264147" cy="126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735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56040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6973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87060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4800" dirty="0" smtClean="0"/>
              <a:t>Informazioni sull’opera</a:t>
            </a:r>
            <a:br>
              <a:rPr lang="it-IT" sz="4800" dirty="0" smtClean="0"/>
            </a:br>
            <a:endParaRPr lang="en" sz="4800" dirty="0"/>
          </a:p>
        </p:txBody>
      </p:sp>
      <p:sp>
        <p:nvSpPr>
          <p:cNvPr id="267" name="Shape 267"/>
          <p:cNvSpPr/>
          <p:nvPr/>
        </p:nvSpPr>
        <p:spPr>
          <a:xfrm>
            <a:off x="1449179" y="1103234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247"/>
          <p:cNvSpPr txBox="1">
            <a:spLocks/>
          </p:cNvSpPr>
          <p:nvPr/>
        </p:nvSpPr>
        <p:spPr>
          <a:xfrm>
            <a:off x="1171474" y="2956842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b="1" dirty="0" smtClean="0"/>
          </a:p>
          <a:p>
            <a:r>
              <a:rPr lang="it-IT" sz="1200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200" dirty="0" smtClean="0"/>
              <a:t>Visualizzare informazioni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200" dirty="0" smtClean="0"/>
              <a:t>Avere ricerche correlate intelligenti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200" dirty="0" smtClean="0"/>
              <a:t>Localizzare l’opera sulla mappa</a:t>
            </a:r>
          </a:p>
          <a:p>
            <a:pPr marL="171450" indent="-171450">
              <a:buFont typeface="Arial" charset="0"/>
              <a:buChar char="•"/>
            </a:pPr>
            <a:r>
              <a:rPr lang="it-IT" sz="1200" dirty="0" smtClean="0"/>
              <a:t>Visualizzare ed aggiungere recensioni</a:t>
            </a:r>
          </a:p>
        </p:txBody>
      </p:sp>
      <p:pic>
        <p:nvPicPr>
          <p:cNvPr id="7" name="Immagin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25" y="839000"/>
            <a:ext cx="1888499" cy="3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819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61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 amt="15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ctrTitle" idx="4294967295"/>
          </p:nvPr>
        </p:nvSpPr>
        <p:spPr>
          <a:xfrm>
            <a:off x="123900" y="335626"/>
            <a:ext cx="90201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8000" dirty="0" smtClean="0"/>
              <a:t> Eccoci</a:t>
            </a:r>
            <a:r>
              <a:rPr lang="en" sz="18000" dirty="0" smtClean="0"/>
              <a:t>!</a:t>
            </a:r>
            <a:endParaRPr lang="en" sz="18000" dirty="0"/>
          </a:p>
        </p:txBody>
      </p:sp>
      <p:sp>
        <p:nvSpPr>
          <p:cNvPr id="72" name="Shape 72"/>
          <p:cNvSpPr txBox="1">
            <a:spLocks noGrp="1"/>
          </p:cNvSpPr>
          <p:nvPr>
            <p:ph type="subTitle" idx="4294967295"/>
          </p:nvPr>
        </p:nvSpPr>
        <p:spPr>
          <a:xfrm>
            <a:off x="866775" y="2990850"/>
            <a:ext cx="6412799" cy="172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3600" b="1" dirty="0" smtClean="0"/>
              <a:t>Progetto d’esame di:</a:t>
            </a:r>
          </a:p>
          <a:p>
            <a:pPr marL="571500" indent="-571500">
              <a:spcBef>
                <a:spcPts val="0"/>
              </a:spcBef>
            </a:pPr>
            <a:r>
              <a:rPr lang="it-IT" sz="3600" b="1" dirty="0" smtClean="0"/>
              <a:t>Daniele </a:t>
            </a:r>
            <a:r>
              <a:rPr lang="it-IT" sz="3600" b="1" dirty="0" err="1" smtClean="0"/>
              <a:t>Genta</a:t>
            </a:r>
            <a:endParaRPr lang="it-IT" sz="3600" b="1" dirty="0" smtClean="0"/>
          </a:p>
          <a:p>
            <a:pPr marL="571500" indent="-571500">
              <a:spcBef>
                <a:spcPts val="0"/>
              </a:spcBef>
            </a:pPr>
            <a:r>
              <a:rPr lang="it-IT" sz="3600" b="1" dirty="0" smtClean="0"/>
              <a:t>Davide Massimino</a:t>
            </a:r>
            <a:endParaRPr lang="en" sz="3600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72560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Altre funzioni degne di nota</a:t>
            </a:r>
            <a:endParaRPr lang="en" dirty="0"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1164100" y="350520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b="1" dirty="0" err="1" smtClean="0"/>
              <a:t>Gradient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it-IT" sz="1200" dirty="0" smtClean="0"/>
              <a:t>Nell’applicazione </a:t>
            </a:r>
            <a:r>
              <a:rPr lang="it-IT" sz="1200" dirty="0" err="1" smtClean="0"/>
              <a:t>android</a:t>
            </a:r>
            <a:r>
              <a:rPr lang="it-IT" sz="1200" dirty="0" smtClean="0"/>
              <a:t> riusciamo a sovrapporre del testo alle immagini (anche dello stesso colore) senza minare alla leggibilità dello stesso</a:t>
            </a:r>
            <a:endParaRPr lang="en" sz="1200" dirty="0"/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3473569" y="350520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b="1" dirty="0" smtClean="0"/>
              <a:t>Vicinanza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it-IT" sz="1200" dirty="0" smtClean="0"/>
              <a:t>Grazie al GPS siamo in </a:t>
            </a:r>
            <a:r>
              <a:rPr lang="it-IT" dirty="0" smtClean="0"/>
              <a:t>gradi di restituire i musei più vicini all’utente in maniera interattiva.</a:t>
            </a:r>
            <a:endParaRPr lang="en" sz="1200" dirty="0"/>
          </a:p>
        </p:txBody>
      </p:sp>
      <p:sp>
        <p:nvSpPr>
          <p:cNvPr id="249" name="Shape 249"/>
          <p:cNvSpPr txBox="1">
            <a:spLocks noGrp="1"/>
          </p:cNvSpPr>
          <p:nvPr>
            <p:ph type="body" idx="3"/>
          </p:nvPr>
        </p:nvSpPr>
        <p:spPr>
          <a:xfrm>
            <a:off x="5783039" y="350520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b="1" dirty="0" smtClean="0"/>
              <a:t>Riproduzione Audio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it-IT" sz="1200" dirty="0" smtClean="0"/>
              <a:t>Abbiamo corredato gli </a:t>
            </a:r>
            <a:r>
              <a:rPr lang="it-IT" sz="1200" dirty="0" err="1" smtClean="0"/>
              <a:t>Artwork</a:t>
            </a:r>
            <a:r>
              <a:rPr lang="it-IT" sz="1200" dirty="0" smtClean="0"/>
              <a:t> di un’audioguida per rendere l’esperienza più completa e godibile.</a:t>
            </a:r>
            <a:endParaRPr lang="en" sz="1200" dirty="0"/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grpSp>
        <p:nvGrpSpPr>
          <p:cNvPr id="250" name="Shape 250"/>
          <p:cNvGrpSpPr/>
          <p:nvPr/>
        </p:nvGrpSpPr>
        <p:grpSpPr>
          <a:xfrm>
            <a:off x="1415121" y="1152852"/>
            <a:ext cx="345970" cy="325504"/>
            <a:chOff x="5972700" y="2330200"/>
            <a:chExt cx="411625" cy="387275"/>
          </a:xfrm>
        </p:grpSpPr>
        <p:sp>
          <p:nvSpPr>
            <p:cNvPr id="251" name="Shape 2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9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4460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4800" dirty="0" smtClean="0"/>
              <a:t>Il nostro sito web</a:t>
            </a:r>
            <a:endParaRPr lang="en" sz="4800" dirty="0"/>
          </a:p>
        </p:txBody>
      </p:sp>
      <p:sp>
        <p:nvSpPr>
          <p:cNvPr id="8" name="Shape 290"/>
          <p:cNvSpPr/>
          <p:nvPr/>
        </p:nvSpPr>
        <p:spPr>
          <a:xfrm>
            <a:off x="4711350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711350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446099" cy="8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it-IT" sz="4800" dirty="0" smtClean="0"/>
              <a:t>Homepage</a:t>
            </a:r>
            <a:br>
              <a:rPr lang="it-IT" sz="4800" dirty="0" smtClean="0"/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>	</a:t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endParaRPr lang="en" sz="1200" b="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26" name="Picture 2" descr="E:\Nuova cartella\Screenshot (8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2675" y="1141327"/>
            <a:ext cx="3662677" cy="2140353"/>
          </a:xfrm>
          <a:prstGeom prst="rect">
            <a:avLst/>
          </a:prstGeom>
          <a:noFill/>
        </p:spPr>
      </p:pic>
      <p:sp>
        <p:nvSpPr>
          <p:cNvPr id="11" name="Rettangolo 10"/>
          <p:cNvSpPr/>
          <p:nvPr/>
        </p:nvSpPr>
        <p:spPr>
          <a:xfrm>
            <a:off x="1164100" y="2556852"/>
            <a:ext cx="28287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dirty="0" smtClean="0"/>
              <a:t>Ricevere informazioni sullo sviluppo e sullo scopo del progetto</a:t>
            </a:r>
          </a:p>
          <a:p>
            <a:pPr marL="171450" indent="-171450">
              <a:buFont typeface="Arial" charset="0"/>
              <a:buChar char="•"/>
            </a:pPr>
            <a:r>
              <a:rPr lang="it-IT" dirty="0" smtClean="0"/>
              <a:t>Scrivere mail per ulteriori informazioni</a:t>
            </a:r>
          </a:p>
          <a:p>
            <a:pPr marL="171450" indent="-171450">
              <a:buFont typeface="Arial" charset="0"/>
              <a:buChar char="•"/>
            </a:pPr>
            <a:r>
              <a:rPr lang="it-IT" dirty="0" smtClean="0"/>
              <a:t>Scrivere un Feedback</a:t>
            </a:r>
          </a:p>
          <a:p>
            <a:pPr marL="171450" indent="-171450">
              <a:buFont typeface="Arial" charset="0"/>
              <a:buChar char="•"/>
            </a:pPr>
            <a:r>
              <a:rPr lang="it-IT" dirty="0" smtClean="0"/>
              <a:t>Effettuare il login o una nuova registrazione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711350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446099" cy="8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it-IT" sz="4800" dirty="0" smtClean="0"/>
              <a:t>Lista opere</a:t>
            </a:r>
            <a:br>
              <a:rPr lang="it-IT" sz="4800" dirty="0" smtClean="0"/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>	</a:t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endParaRPr lang="en" sz="1200" b="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26" name="Picture 2" descr="E:\Nuova cartella\Screenshot (8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2675" y="1141327"/>
            <a:ext cx="3662677" cy="2140353"/>
          </a:xfrm>
          <a:prstGeom prst="rect">
            <a:avLst/>
          </a:prstGeom>
          <a:noFill/>
        </p:spPr>
      </p:pic>
      <p:sp>
        <p:nvSpPr>
          <p:cNvPr id="11" name="Rettangolo 10"/>
          <p:cNvSpPr/>
          <p:nvPr/>
        </p:nvSpPr>
        <p:spPr>
          <a:xfrm>
            <a:off x="1164100" y="2556852"/>
            <a:ext cx="28287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dirty="0" smtClean="0"/>
              <a:t>Modificare, cancellare e aggiungere opere</a:t>
            </a:r>
          </a:p>
          <a:p>
            <a:pPr marL="171450" indent="-171450">
              <a:buFont typeface="Arial" charset="0"/>
              <a:buChar char="•"/>
            </a:pPr>
            <a:r>
              <a:rPr lang="it-IT" dirty="0" smtClean="0"/>
              <a:t>Ricerca per carattere</a:t>
            </a:r>
          </a:p>
          <a:p>
            <a:pPr marL="171450" indent="-171450">
              <a:buFont typeface="Arial" charset="0"/>
              <a:buChar char="•"/>
            </a:pPr>
            <a:r>
              <a:rPr lang="it-IT" dirty="0" smtClean="0"/>
              <a:t>Visualizzare informazioni su opere, autori e musei</a:t>
            </a:r>
          </a:p>
        </p:txBody>
      </p:sp>
      <p:pic>
        <p:nvPicPr>
          <p:cNvPr id="2050" name="Picture 2" descr="E:\Nuova cartella\Screenshot (9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2674" y="1141326"/>
            <a:ext cx="3662677" cy="214035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4727013" y="993650"/>
            <a:ext cx="3969663" cy="28418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872675" y="993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293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3821368" cy="8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it-IT" sz="4400" dirty="0" smtClean="0"/>
              <a:t>Informazioni sull’opera</a:t>
            </a:r>
            <a:r>
              <a:rPr lang="it-IT" sz="4800" dirty="0" smtClean="0"/>
              <a:t/>
            </a:r>
            <a:br>
              <a:rPr lang="it-IT" sz="4800" dirty="0" smtClean="0"/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>	</a:t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r>
              <a:rPr lang="it-IT" sz="1200" b="0" dirty="0" smtClean="0">
                <a:latin typeface="Didact Gothic"/>
                <a:sym typeface="Didact Gothic"/>
              </a:rPr>
              <a:t/>
            </a:r>
            <a:br>
              <a:rPr lang="it-IT" sz="1200" b="0" dirty="0" smtClean="0">
                <a:latin typeface="Didact Gothic"/>
                <a:sym typeface="Didact Gothic"/>
              </a:rPr>
            </a:br>
            <a:endParaRPr lang="en" sz="1200" b="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164100" y="3143046"/>
            <a:ext cx="28287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/>
              <a:t>Possibilità di:</a:t>
            </a:r>
          </a:p>
          <a:p>
            <a:pPr marL="171450" indent="-171450">
              <a:buFont typeface="Arial" charset="0"/>
              <a:buChar char="•"/>
            </a:pPr>
            <a:r>
              <a:rPr lang="it-IT" dirty="0" smtClean="0"/>
              <a:t>Visualizzare informazioni specifiche con collegamenti a pagine specifiche</a:t>
            </a:r>
          </a:p>
          <a:p>
            <a:pPr marL="171450" indent="-171450">
              <a:buFont typeface="Arial" charset="0"/>
              <a:buChar char="•"/>
            </a:pPr>
            <a:r>
              <a:rPr lang="it-IT" dirty="0" smtClean="0"/>
              <a:t>Mostrare opere correlate</a:t>
            </a:r>
          </a:p>
          <a:p>
            <a:pPr marL="171450" indent="-171450">
              <a:buFont typeface="Arial" charset="0"/>
              <a:buChar char="•"/>
            </a:pPr>
            <a:r>
              <a:rPr lang="it-IT" dirty="0" smtClean="0"/>
              <a:t>Mostrare posizione museo</a:t>
            </a:r>
          </a:p>
        </p:txBody>
      </p:sp>
      <p:pic>
        <p:nvPicPr>
          <p:cNvPr id="3074" name="Picture 2" descr="E:\Nuova cartella\Screenshot (5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8337" y="1134154"/>
            <a:ext cx="3662677" cy="214752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72560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Altre funzioni degne di nota</a:t>
            </a:r>
            <a:endParaRPr lang="en" dirty="0"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1164100" y="350520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b="1" dirty="0" smtClean="0"/>
              <a:t>Upload</a:t>
            </a:r>
          </a:p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Sia in caso di aggiunta sia in caso di modifica l’upload delle foto viene gestito in modo automatico dal server che si occuperà di smistarle nelle diverse cartelle</a:t>
            </a:r>
            <a:endParaRPr lang="en" dirty="0"/>
          </a:p>
        </p:txBody>
      </p:sp>
      <p:sp>
        <p:nvSpPr>
          <p:cNvPr id="248" name="Shape 248"/>
          <p:cNvSpPr txBox="1">
            <a:spLocks noGrp="1"/>
          </p:cNvSpPr>
          <p:nvPr>
            <p:ph type="body" idx="2"/>
          </p:nvPr>
        </p:nvSpPr>
        <p:spPr>
          <a:xfrm>
            <a:off x="3473569" y="350520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b="1" dirty="0" smtClean="0"/>
              <a:t>Ricerca Intelligente</a:t>
            </a:r>
          </a:p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La ricerca per nome di una specifica opera oltre a controllare i nomi che iniziano con quei caratteri andrà a mostrare le opere trovate in ordine di visualizzazioni</a:t>
            </a:r>
            <a:endParaRPr lang="en" dirty="0"/>
          </a:p>
        </p:txBody>
      </p:sp>
      <p:sp>
        <p:nvSpPr>
          <p:cNvPr id="249" name="Shape 249"/>
          <p:cNvSpPr txBox="1">
            <a:spLocks noGrp="1"/>
          </p:cNvSpPr>
          <p:nvPr>
            <p:ph type="body" idx="3"/>
          </p:nvPr>
        </p:nvSpPr>
        <p:spPr>
          <a:xfrm>
            <a:off x="5783039" y="3505200"/>
            <a:ext cx="21968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b="1" dirty="0" smtClean="0"/>
              <a:t>Visualizzazione feedback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it-IT" sz="1200" dirty="0" smtClean="0"/>
              <a:t>I feedback scritti sul sito verranno mostrati nell’ homepage in ordine di data in modo da poter essere visti da tutti gli utenti</a:t>
            </a:r>
            <a:endParaRPr sz="1200" dirty="0"/>
          </a:p>
        </p:txBody>
      </p:sp>
      <p:grpSp>
        <p:nvGrpSpPr>
          <p:cNvPr id="2" name="Shape 250"/>
          <p:cNvGrpSpPr/>
          <p:nvPr/>
        </p:nvGrpSpPr>
        <p:grpSpPr>
          <a:xfrm>
            <a:off x="1415121" y="1152852"/>
            <a:ext cx="345970" cy="325504"/>
            <a:chOff x="5972700" y="2330200"/>
            <a:chExt cx="411625" cy="387275"/>
          </a:xfrm>
        </p:grpSpPr>
        <p:sp>
          <p:nvSpPr>
            <p:cNvPr id="251" name="Shape 2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999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Cenni finali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33855" y="1155175"/>
            <a:ext cx="288153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dirty="0" smtClean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4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52469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682D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5063908" y="80549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1408712" y="11127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1170192" y="3099805"/>
            <a:ext cx="3446099" cy="163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Si adatta anche su telefoni e </a:t>
            </a:r>
            <a:r>
              <a:rPr lang="it-IT" dirty="0" err="1" smtClean="0"/>
              <a:t>tablet</a:t>
            </a:r>
            <a:r>
              <a:rPr lang="it-IT" dirty="0" smtClean="0"/>
              <a:t>!</a:t>
            </a:r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170192" y="1602677"/>
            <a:ext cx="34460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4800" dirty="0" smtClean="0"/>
              <a:t>Il sito è responsive</a:t>
            </a:r>
            <a:endParaRPr lang="en" sz="4800" dirty="0"/>
          </a:p>
        </p:txBody>
      </p:sp>
      <p:sp>
        <p:nvSpPr>
          <p:cNvPr id="7" name="Shape 272"/>
          <p:cNvSpPr/>
          <p:nvPr/>
        </p:nvSpPr>
        <p:spPr>
          <a:xfrm>
            <a:off x="7011607" y="899774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82A2E"/>
          </a:solidFill>
          <a:ln w="9525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1115945" y="3215850"/>
            <a:ext cx="3446099" cy="163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Funziona su tutti i più diffusi browser </a:t>
            </a:r>
            <a:r>
              <a:rPr lang="it-IT" smtClean="0"/>
              <a:t>e sistemi operativi</a:t>
            </a:r>
            <a:endParaRPr lang="en" dirty="0"/>
          </a:p>
        </p:txBody>
      </p:sp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115945" y="1625842"/>
            <a:ext cx="5026758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4800" dirty="0" smtClean="0"/>
              <a:t>Il sito è </a:t>
            </a:r>
            <a:br>
              <a:rPr lang="it-IT" sz="4800" dirty="0" smtClean="0"/>
            </a:br>
            <a:r>
              <a:rPr lang="it-IT" sz="4800" dirty="0" smtClean="0"/>
              <a:t>cross-</a:t>
            </a:r>
            <a:r>
              <a:rPr lang="it-IT" sz="4800" dirty="0" err="1" smtClean="0"/>
              <a:t>browsing</a:t>
            </a:r>
            <a:endParaRPr lang="en" sz="4800" dirty="0"/>
          </a:p>
        </p:txBody>
      </p:sp>
      <p:grpSp>
        <p:nvGrpSpPr>
          <p:cNvPr id="8" name="Shape 292"/>
          <p:cNvGrpSpPr/>
          <p:nvPr/>
        </p:nvGrpSpPr>
        <p:grpSpPr>
          <a:xfrm>
            <a:off x="1385562" y="1141327"/>
            <a:ext cx="387932" cy="367466"/>
            <a:chOff x="2583100" y="2973775"/>
            <a:chExt cx="461550" cy="437200"/>
          </a:xfrm>
        </p:grpSpPr>
        <p:sp>
          <p:nvSpPr>
            <p:cNvPr id="9" name="Shape 29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29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64" y="1961535"/>
            <a:ext cx="2926735" cy="12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478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74D9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169606" y="0"/>
            <a:ext cx="8701549" cy="514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sz="5600" dirty="0" smtClean="0">
                <a:solidFill>
                  <a:schemeClr val="bg1"/>
                </a:solidFill>
              </a:rPr>
              <a:t>Tecnologie e piattaforme utilizzate</a:t>
            </a:r>
            <a:endParaRPr lang="en" sz="5600" dirty="0">
              <a:solidFill>
                <a:schemeClr val="bg1"/>
              </a:solidFill>
            </a:endParaRPr>
          </a:p>
        </p:txBody>
      </p:sp>
      <p:sp>
        <p:nvSpPr>
          <p:cNvPr id="4" name="Shape 284"/>
          <p:cNvSpPr txBox="1">
            <a:spLocks/>
          </p:cNvSpPr>
          <p:nvPr/>
        </p:nvSpPr>
        <p:spPr>
          <a:xfrm>
            <a:off x="316336" y="333513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Html5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5" name="Shape 284"/>
          <p:cNvSpPr txBox="1">
            <a:spLocks/>
          </p:cNvSpPr>
          <p:nvPr/>
        </p:nvSpPr>
        <p:spPr>
          <a:xfrm>
            <a:off x="982464" y="3732664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Css3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6" name="Shape 284"/>
          <p:cNvSpPr txBox="1">
            <a:spLocks/>
          </p:cNvSpPr>
          <p:nvPr/>
        </p:nvSpPr>
        <p:spPr>
          <a:xfrm>
            <a:off x="2228820" y="3534465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dirty="0" err="1" smtClean="0">
                <a:solidFill>
                  <a:schemeClr val="bg1"/>
                </a:solidFill>
              </a:rPr>
              <a:t>Javascript</a:t>
            </a:r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7" name="Shape 284"/>
          <p:cNvSpPr txBox="1">
            <a:spLocks/>
          </p:cNvSpPr>
          <p:nvPr/>
        </p:nvSpPr>
        <p:spPr>
          <a:xfrm>
            <a:off x="1807057" y="4464064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jQuery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8" name="Shape 284"/>
          <p:cNvSpPr txBox="1">
            <a:spLocks/>
          </p:cNvSpPr>
          <p:nvPr/>
        </p:nvSpPr>
        <p:spPr>
          <a:xfrm>
            <a:off x="2953615" y="3995734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jQuery-Ui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9" name="Shape 284"/>
          <p:cNvSpPr txBox="1">
            <a:spLocks/>
          </p:cNvSpPr>
          <p:nvPr/>
        </p:nvSpPr>
        <p:spPr>
          <a:xfrm>
            <a:off x="4323634" y="4410672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dirty="0" err="1" smtClean="0">
                <a:solidFill>
                  <a:schemeClr val="bg1"/>
                </a:solidFill>
              </a:rPr>
              <a:t>NodeJS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0" name="Shape 284"/>
          <p:cNvSpPr txBox="1">
            <a:spLocks/>
          </p:cNvSpPr>
          <p:nvPr/>
        </p:nvSpPr>
        <p:spPr>
          <a:xfrm>
            <a:off x="4279066" y="3534465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i="1" dirty="0" smtClean="0">
                <a:solidFill>
                  <a:schemeClr val="bg1"/>
                </a:solidFill>
              </a:rPr>
              <a:t>Express</a:t>
            </a:r>
            <a:endParaRPr lang="en" b="1" i="1" dirty="0">
              <a:solidFill>
                <a:schemeClr val="bg1"/>
              </a:solidFill>
            </a:endParaRPr>
          </a:p>
        </p:txBody>
      </p:sp>
      <p:sp>
        <p:nvSpPr>
          <p:cNvPr id="11" name="Shape 284"/>
          <p:cNvSpPr txBox="1">
            <a:spLocks/>
          </p:cNvSpPr>
          <p:nvPr/>
        </p:nvSpPr>
        <p:spPr>
          <a:xfrm>
            <a:off x="5470296" y="384828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Sql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2" name="Shape 284"/>
          <p:cNvSpPr txBox="1">
            <a:spLocks/>
          </p:cNvSpPr>
          <p:nvPr/>
        </p:nvSpPr>
        <p:spPr>
          <a:xfrm>
            <a:off x="285380" y="4348443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b="1" dirty="0" smtClean="0">
                <a:solidFill>
                  <a:schemeClr val="bg1"/>
                </a:solidFill>
              </a:rPr>
              <a:t>Java</a:t>
            </a:r>
            <a:endParaRPr lang="en" b="1" dirty="0">
              <a:solidFill>
                <a:schemeClr val="bg1"/>
              </a:solidFill>
            </a:endParaRPr>
          </a:p>
        </p:txBody>
      </p:sp>
      <p:sp>
        <p:nvSpPr>
          <p:cNvPr id="13" name="Shape 284"/>
          <p:cNvSpPr txBox="1">
            <a:spLocks/>
          </p:cNvSpPr>
          <p:nvPr/>
        </p:nvSpPr>
        <p:spPr>
          <a:xfrm>
            <a:off x="6272972" y="3494062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SqlLite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4" name="Shape 284"/>
          <p:cNvSpPr txBox="1">
            <a:spLocks/>
          </p:cNvSpPr>
          <p:nvPr/>
        </p:nvSpPr>
        <p:spPr>
          <a:xfrm>
            <a:off x="7177390" y="3848286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err="1" smtClean="0">
                <a:solidFill>
                  <a:schemeClr val="bg1"/>
                </a:solidFill>
              </a:rPr>
              <a:t>Android</a:t>
            </a:r>
            <a:r>
              <a:rPr lang="it-IT" i="1" dirty="0" smtClean="0">
                <a:solidFill>
                  <a:schemeClr val="bg1"/>
                </a:solidFill>
              </a:rPr>
              <a:t> Studio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15" name="Shape 284"/>
          <p:cNvSpPr txBox="1">
            <a:spLocks/>
          </p:cNvSpPr>
          <p:nvPr/>
        </p:nvSpPr>
        <p:spPr>
          <a:xfrm>
            <a:off x="6116344" y="4495893"/>
            <a:ext cx="1672008" cy="1295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∎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□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▪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82A2E"/>
              </a:buClr>
              <a:buFont typeface="Didact Gothic"/>
              <a:buChar char="▫"/>
              <a:defRPr sz="1400" b="0" i="0" u="none" strike="noStrike" cap="none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spcBef>
                <a:spcPts val="0"/>
              </a:spcBef>
              <a:buFont typeface="Didact Gothic"/>
              <a:buNone/>
            </a:pPr>
            <a:r>
              <a:rPr lang="it-IT" i="1" dirty="0" smtClean="0">
                <a:solidFill>
                  <a:schemeClr val="bg1"/>
                </a:solidFill>
              </a:rPr>
              <a:t>Cross-</a:t>
            </a:r>
            <a:r>
              <a:rPr lang="it-IT" i="1" dirty="0" err="1" smtClean="0">
                <a:solidFill>
                  <a:schemeClr val="bg1"/>
                </a:solidFill>
              </a:rPr>
              <a:t>Browsing</a:t>
            </a:r>
            <a:endParaRPr lang="en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682D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999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Idea e progetto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422400" y="1155175"/>
            <a:ext cx="264621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b="1" dirty="0" smtClean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0</a:t>
            </a:r>
            <a:endParaRPr b="1" i="0" dirty="0"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182A2E"/>
              </a:solidFill>
              <a:latin typeface="Montserrat"/>
            </a:endParaRPr>
          </a:p>
        </p:txBody>
      </p:sp>
      <p:sp>
        <p:nvSpPr>
          <p:cNvPr id="2" name="Sottotito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CF5B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Come abbiamo lavorato?</a:t>
            </a:r>
            <a:endParaRPr lang="en" dirty="0"/>
          </a:p>
        </p:txBody>
      </p:sp>
      <p:sp>
        <p:nvSpPr>
          <p:cNvPr id="230" name="Shape 230"/>
          <p:cNvSpPr/>
          <p:nvPr/>
        </p:nvSpPr>
        <p:spPr>
          <a:xfrm>
            <a:off x="1302475" y="3695700"/>
            <a:ext cx="2051699" cy="990599"/>
          </a:xfrm>
          <a:prstGeom prst="homePlate">
            <a:avLst>
              <a:gd name="adj" fmla="val 30129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API Server</a:t>
            </a:r>
            <a:endParaRPr lang="en" dirty="0"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081685" y="3695700"/>
            <a:ext cx="2091000" cy="990599"/>
          </a:xfrm>
          <a:prstGeom prst="chevron">
            <a:avLst>
              <a:gd name="adj" fmla="val 29853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Integrazione web e mobile </a:t>
            </a:r>
            <a:r>
              <a:rPr lang="it-IT" dirty="0" err="1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</a:t>
            </a:r>
            <a:endParaRPr lang="en" dirty="0"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4900350" y="3695700"/>
            <a:ext cx="2091000" cy="990599"/>
          </a:xfrm>
          <a:prstGeom prst="chevron">
            <a:avLst>
              <a:gd name="adj" fmla="val 29853"/>
            </a:avLst>
          </a:prstGeom>
          <a:solidFill>
            <a:srgbClr val="182A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6ECF5B"/>
                </a:solidFill>
                <a:latin typeface="Didact Gothic"/>
                <a:ea typeface="Didact Gothic"/>
                <a:cs typeface="Didact Gothic"/>
                <a:sym typeface="Didact Gothic"/>
              </a:rPr>
              <a:t>Stili e grafiche</a:t>
            </a:r>
            <a:endParaRPr lang="en" dirty="0">
              <a:solidFill>
                <a:srgbClr val="6ECF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33" name="Shape 233"/>
          <p:cNvGrpSpPr/>
          <p:nvPr/>
        </p:nvGrpSpPr>
        <p:grpSpPr>
          <a:xfrm>
            <a:off x="1470529" y="1162173"/>
            <a:ext cx="215966" cy="342398"/>
            <a:chOff x="6718575" y="2318625"/>
            <a:chExt cx="256950" cy="407375"/>
          </a:xfrm>
        </p:grpSpPr>
        <p:sp>
          <p:nvSpPr>
            <p:cNvPr id="234" name="Shape 23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A2E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 amt="11000"/>
          </a:blip>
          <a:srcRect t="28895" b="14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235676" y="1207568"/>
            <a:ext cx="9020100" cy="13541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15000" dirty="0" smtClean="0">
                <a:solidFill>
                  <a:srgbClr val="FFFFFF"/>
                </a:solidFill>
              </a:rPr>
              <a:t>  Grazie</a:t>
            </a:r>
            <a:r>
              <a:rPr lang="en" sz="15000" dirty="0" smtClean="0">
                <a:solidFill>
                  <a:srgbClr val="FFFFFF"/>
                </a:solidFill>
              </a:rPr>
              <a:t>!</a:t>
            </a:r>
            <a:endParaRPr lang="en" sz="15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313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176778" y="1704600"/>
            <a:ext cx="6419400" cy="819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Il nostro intento era quello di portare una piattaforma in grado di mettere insieme diverse realtà artistiche, senza vincoli.</a:t>
            </a:r>
            <a:endParaRPr lang="en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2E58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Cosa permette di fare Art Reader?</a:t>
            </a:r>
            <a:endParaRPr lang="en" dirty="0"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164100" y="3402007"/>
            <a:ext cx="6815699" cy="1119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lang="it-IT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it-IT" dirty="0" smtClean="0"/>
              <a:t>Scannerizzare un’opera d’arte attraverso codice </a:t>
            </a:r>
            <a:r>
              <a:rPr lang="it-IT" dirty="0" err="1" smtClean="0"/>
              <a:t>Qr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it-IT" dirty="0" smtClean="0"/>
              <a:t>Imparare ed apprendere informazioni in maniera diretta e interattiva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it-IT" dirty="0" smtClean="0"/>
              <a:t>Approfondire la conoscenze delle opere d’arte</a:t>
            </a:r>
            <a:endParaRPr lang="en" dirty="0"/>
          </a:p>
        </p:txBody>
      </p:sp>
      <p:grpSp>
        <p:nvGrpSpPr>
          <p:cNvPr id="91" name="Shape 91"/>
          <p:cNvGrpSpPr/>
          <p:nvPr/>
        </p:nvGrpSpPr>
        <p:grpSpPr>
          <a:xfrm>
            <a:off x="1393290" y="1129377"/>
            <a:ext cx="366457" cy="366436"/>
            <a:chOff x="1923675" y="1633650"/>
            <a:chExt cx="436000" cy="435975"/>
          </a:xfrm>
        </p:grpSpPr>
        <p:sp>
          <p:nvSpPr>
            <p:cNvPr id="92" name="Shape 9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74D9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901562" y="776627"/>
            <a:ext cx="780572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Come è strutturato </a:t>
            </a:r>
            <a:br>
              <a:rPr lang="it-IT" dirty="0" smtClean="0"/>
            </a:br>
            <a:r>
              <a:rPr lang="it-IT" dirty="0" smtClean="0"/>
              <a:t>il nostro progetto?</a:t>
            </a:r>
            <a:endParaRPr lang="en" dirty="0"/>
          </a:p>
        </p:txBody>
      </p:sp>
      <p:sp>
        <p:nvSpPr>
          <p:cNvPr id="157" name="Shape 157"/>
          <p:cNvSpPr/>
          <p:nvPr/>
        </p:nvSpPr>
        <p:spPr>
          <a:xfrm>
            <a:off x="3471443" y="2702327"/>
            <a:ext cx="1792500" cy="1792500"/>
          </a:xfrm>
          <a:prstGeom prst="ellipse">
            <a:avLst/>
          </a:prstGeom>
          <a:noFill/>
          <a:ln w="114300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Server</a:t>
            </a:r>
            <a:endParaRPr lang="en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40156" y="2702327"/>
            <a:ext cx="1792500" cy="1792500"/>
          </a:xfrm>
          <a:prstGeom prst="ellipse">
            <a:avLst/>
          </a:prstGeom>
          <a:noFill/>
          <a:ln w="114300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Database</a:t>
            </a:r>
            <a:endParaRPr lang="en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5002730" y="2702327"/>
            <a:ext cx="1792500" cy="1792500"/>
          </a:xfrm>
          <a:prstGeom prst="ellipse">
            <a:avLst/>
          </a:prstGeom>
          <a:noFill/>
          <a:ln w="114300" cap="flat" cmpd="sng">
            <a:solidFill>
              <a:srgbClr val="182A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Client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(</a:t>
            </a:r>
            <a:r>
              <a:rPr lang="it-IT" dirty="0" err="1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Android</a:t>
            </a:r>
            <a:r>
              <a:rPr lang="it-IT" dirty="0" smtClean="0">
                <a:solidFill>
                  <a:srgbClr val="182A2E"/>
                </a:solidFill>
                <a:latin typeface="Didact Gothic"/>
                <a:ea typeface="Didact Gothic"/>
                <a:cs typeface="Didact Gothic"/>
                <a:sym typeface="Didact Gothic"/>
              </a:rPr>
              <a:t> &amp; Web)</a:t>
            </a:r>
            <a:endParaRPr lang="en" dirty="0">
              <a:solidFill>
                <a:srgbClr val="182A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60" name="Shape 160"/>
          <p:cNvGrpSpPr/>
          <p:nvPr/>
        </p:nvGrpSpPr>
        <p:grpSpPr>
          <a:xfrm>
            <a:off x="1410249" y="1159696"/>
            <a:ext cx="333699" cy="329076"/>
            <a:chOff x="3292425" y="3664250"/>
            <a:chExt cx="397025" cy="391525"/>
          </a:xfrm>
        </p:grpSpPr>
        <p:sp>
          <p:nvSpPr>
            <p:cNvPr id="161" name="Shape 16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1178378" y="1899955"/>
            <a:ext cx="65505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Stile</a:t>
            </a:r>
            <a:endParaRPr lang="en" dirty="0"/>
          </a:p>
        </p:txBody>
      </p:sp>
      <p:sp>
        <p:nvSpPr>
          <p:cNvPr id="78" name="Shape 78"/>
          <p:cNvSpPr txBox="1">
            <a:spLocks noGrp="1"/>
          </p:cNvSpPr>
          <p:nvPr>
            <p:ph type="subTitle" idx="1"/>
          </p:nvPr>
        </p:nvSpPr>
        <p:spPr>
          <a:xfrm>
            <a:off x="1178378" y="2865499"/>
            <a:ext cx="65505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Colori, stili ed omogeneità</a:t>
            </a:r>
            <a:endParaRPr lang="en" dirty="0"/>
          </a:p>
        </p:txBody>
      </p:sp>
      <p:sp>
        <p:nvSpPr>
          <p:cNvPr id="79" name="Shape 79"/>
          <p:cNvSpPr/>
          <p:nvPr/>
        </p:nvSpPr>
        <p:spPr>
          <a:xfrm>
            <a:off x="1507596" y="1155175"/>
            <a:ext cx="141325" cy="349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182A2E"/>
                </a:solidFill>
                <a:latin typeface="Montserra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37477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4DB6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164000" y="1939406"/>
            <a:ext cx="6815699" cy="19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dirty="0" smtClean="0"/>
              <a:t>Omogeneità</a:t>
            </a:r>
            <a:endParaRPr lang="en" dirty="0"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1164000" y="3477225"/>
            <a:ext cx="2196899" cy="144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Icona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it-IT" dirty="0" smtClean="0"/>
              <a:t>L’icona è riproposta in più parti di sito e </a:t>
            </a:r>
            <a:r>
              <a:rPr lang="it-IT" dirty="0" err="1" smtClean="0"/>
              <a:t>app</a:t>
            </a:r>
            <a:r>
              <a:rPr lang="it-IT" dirty="0" smtClean="0"/>
              <a:t> per dare un family-feeling ed un marchio al nostro progetto.</a:t>
            </a:r>
            <a:endParaRPr lang="en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3473450" y="3477225"/>
            <a:ext cx="2196899" cy="144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Colori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it-IT" dirty="0" smtClean="0"/>
              <a:t>I colori sono stati scelti appositamente in funzione del ruolo che abbiamo voluto dargli, abbiamo due colori dominanti: primario e secondario.</a:t>
            </a:r>
            <a:endParaRPr lang="en" dirty="0"/>
          </a:p>
        </p:txBody>
      </p:sp>
      <p:sp>
        <p:nvSpPr>
          <p:cNvPr id="128" name="Shape 128"/>
          <p:cNvSpPr txBox="1">
            <a:spLocks noGrp="1"/>
          </p:cNvSpPr>
          <p:nvPr>
            <p:ph type="body" idx="3"/>
          </p:nvPr>
        </p:nvSpPr>
        <p:spPr>
          <a:xfrm>
            <a:off x="5782901" y="3477225"/>
            <a:ext cx="2196899" cy="1448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Font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Il font è stato selezionato in base a facilità di lettura ma anche di stile ed uniformità al progetto.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29" name="Shape 129"/>
          <p:cNvGrpSpPr/>
          <p:nvPr/>
        </p:nvGrpSpPr>
        <p:grpSpPr>
          <a:xfrm>
            <a:off x="1411514" y="1188731"/>
            <a:ext cx="349059" cy="298881"/>
            <a:chOff x="1934025" y="1001650"/>
            <a:chExt cx="415300" cy="355600"/>
          </a:xfrm>
        </p:grpSpPr>
        <p:sp>
          <p:nvSpPr>
            <p:cNvPr id="130" name="Shape 13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2B8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ctrTitle" idx="4294967295"/>
          </p:nvPr>
        </p:nvSpPr>
        <p:spPr>
          <a:xfrm>
            <a:off x="349009" y="1237153"/>
            <a:ext cx="5149200" cy="261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sz="8000" dirty="0" smtClean="0"/>
              <a:t>La nostra</a:t>
            </a:r>
            <a:endParaRPr lang="en" sz="8000" dirty="0"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4294967295"/>
          </p:nvPr>
        </p:nvSpPr>
        <p:spPr>
          <a:xfrm>
            <a:off x="733425" y="2902775"/>
            <a:ext cx="27335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/>
              <a:t>L’icona vuole rappresentare la freschezza, l’astrattezza e la semplicità </a:t>
            </a:r>
            <a:r>
              <a:rPr lang="it-IT" dirty="0" smtClean="0"/>
              <a:t>dell’arte, riprende il colore primario del progetto</a:t>
            </a:r>
            <a:endParaRPr lang="en" dirty="0"/>
          </a:p>
        </p:txBody>
      </p:sp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-1413938" y="2431384"/>
            <a:ext cx="9538199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it-IT" sz="9600" dirty="0" smtClean="0"/>
              <a:t>Icona</a:t>
            </a:r>
            <a:endParaRPr lang="en" sz="96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60" y="793943"/>
            <a:ext cx="1996840" cy="19510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nyme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591</Words>
  <Application>Microsoft Macintosh PowerPoint</Application>
  <PresentationFormat>Presentazione su schermo (16:9)</PresentationFormat>
  <Paragraphs>126</Paragraphs>
  <Slides>31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Didact Gothic</vt:lpstr>
      <vt:lpstr>Montserrat</vt:lpstr>
      <vt:lpstr>Arial</vt:lpstr>
      <vt:lpstr>Ganymede template</vt:lpstr>
      <vt:lpstr> ArtReader Learn Faster, Learn More</vt:lpstr>
      <vt:lpstr> Eccoci!</vt:lpstr>
      <vt:lpstr>Idea e progetto</vt:lpstr>
      <vt:lpstr>Presentazione di PowerPoint</vt:lpstr>
      <vt:lpstr>Cosa permette di fare Art Reader?</vt:lpstr>
      <vt:lpstr>Come è strutturato  il nostro progetto?</vt:lpstr>
      <vt:lpstr>Stile</vt:lpstr>
      <vt:lpstr>Omogeneità</vt:lpstr>
      <vt:lpstr>La nostra</vt:lpstr>
      <vt:lpstr>La scelta dei colori</vt:lpstr>
      <vt:lpstr>Numeri e statistiche</vt:lpstr>
      <vt:lpstr>10,000+</vt:lpstr>
      <vt:lpstr>2000+ </vt:lpstr>
      <vt:lpstr>Alcuni dei  musei inseriti</vt:lpstr>
      <vt:lpstr>Applicazioni per l’utente</vt:lpstr>
      <vt:lpstr>La nostra applicazione Android</vt:lpstr>
      <vt:lpstr>Homepage</vt:lpstr>
      <vt:lpstr>Scansione Qr</vt:lpstr>
      <vt:lpstr>Informazioni sull’opera </vt:lpstr>
      <vt:lpstr>Altre funzioni degne di nota</vt:lpstr>
      <vt:lpstr>Il nostro sito web</vt:lpstr>
      <vt:lpstr>Homepage       </vt:lpstr>
      <vt:lpstr>Lista opere       </vt:lpstr>
      <vt:lpstr>Informazioni sull’opera       </vt:lpstr>
      <vt:lpstr>Altre funzioni degne di nota</vt:lpstr>
      <vt:lpstr>Cenni finali</vt:lpstr>
      <vt:lpstr>Il sito è responsive</vt:lpstr>
      <vt:lpstr>Il sito è  cross-browsing</vt:lpstr>
      <vt:lpstr>Tecnologie e piattaforme utilizzate</vt:lpstr>
      <vt:lpstr>Come abbiamo lavorato?</vt:lpstr>
      <vt:lpstr>  Grazie!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ArtReader Learn Faster, Learn More</dc:title>
  <cp:lastModifiedBy>Daniele Genta</cp:lastModifiedBy>
  <cp:revision>18</cp:revision>
  <dcterms:modified xsi:type="dcterms:W3CDTF">2016-06-21T15:51:14Z</dcterms:modified>
</cp:coreProperties>
</file>